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0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88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209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A2CB163-AEBF-4EA0-91ED-2518D338A0A2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514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8DC9F-DAA4-4D60-9A73-6D1158EA2D3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936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0B71-F983-4663-B5AF-5E0D3A7DBDE1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459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55C8-67D7-4950-9494-18093BDF0CB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435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3BC7-AC54-446B-99D5-C5B44201A560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294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EBBC1-1674-4399-AA47-6542CB19457D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8986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15495-FCD6-4C84-B7F7-FAE63B29F0A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9252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14AA6-93C5-402D-A108-42418723F58F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801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250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CF8C6-9AEF-4811-AD59-12EA0277E0DC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24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82176-2704-46B2-9E93-E0EAA6F32E5E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860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F9894-53EE-4F7B-8F6C-F7EC8F5630D7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609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019916-14DB-4938-A0C0-1D10A6B15364}" type="slidenum">
              <a:rPr lang="en-US" altLang="en-US">
                <a:solidFill>
                  <a:srgbClr val="FFFFFF"/>
                </a:solidFill>
              </a:rPr>
              <a:pPr/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083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87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95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445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96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3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49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48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8867-332A-4EC0-BA4E-696A74177099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F6834-C8EC-495D-AC2A-B903D5682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05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1FAC46-F008-456D-81CA-E8AA762FAB8B}" type="slidenum">
              <a:rPr lang="en-US" alt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791674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74638"/>
            <a:ext cx="86106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00B0F0"/>
                </a:solidFill>
              </a:rPr>
              <a:t>Me </a:t>
            </a:r>
            <a:r>
              <a:rPr lang="en-US" sz="4000" dirty="0" err="1" smtClean="0">
                <a:solidFill>
                  <a:srgbClr val="00B0F0"/>
                </a:solidFill>
              </a:rPr>
              <a:t>llamo</a:t>
            </a:r>
            <a:r>
              <a:rPr lang="en-US" sz="4000" dirty="0" smtClean="0">
                <a:solidFill>
                  <a:srgbClr val="00B0F0"/>
                </a:solidFill>
              </a:rPr>
              <a:t> ________________ </a:t>
            </a:r>
            <a:r>
              <a:rPr lang="en-US" sz="4000" dirty="0" err="1" smtClean="0">
                <a:solidFill>
                  <a:srgbClr val="00B0F0"/>
                </a:solidFill>
              </a:rPr>
              <a:t>Clase</a:t>
            </a:r>
            <a:r>
              <a:rPr lang="en-US" sz="4000" dirty="0" smtClean="0">
                <a:solidFill>
                  <a:srgbClr val="00B0F0"/>
                </a:solidFill>
              </a:rPr>
              <a:t> 802</a:t>
            </a:r>
            <a:br>
              <a:rPr lang="en-US" sz="4000" dirty="0" smtClean="0">
                <a:solidFill>
                  <a:srgbClr val="00B0F0"/>
                </a:solidFill>
              </a:rPr>
            </a:br>
            <a:r>
              <a:rPr lang="en-US" sz="4000" dirty="0" smtClean="0">
                <a:solidFill>
                  <a:srgbClr val="00B0F0"/>
                </a:solidFill>
              </a:rPr>
              <a:t>La </a:t>
            </a:r>
            <a:r>
              <a:rPr lang="en-US" sz="4000" dirty="0" err="1" smtClean="0">
                <a:solidFill>
                  <a:srgbClr val="00B0F0"/>
                </a:solidFill>
              </a:rPr>
              <a:t>fecha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  <a:r>
              <a:rPr lang="en-US" sz="4000" dirty="0" err="1" smtClean="0">
                <a:solidFill>
                  <a:srgbClr val="00B0F0"/>
                </a:solidFill>
              </a:rPr>
              <a:t>es</a:t>
            </a:r>
            <a:r>
              <a:rPr lang="en-US" sz="4000" dirty="0" smtClean="0">
                <a:solidFill>
                  <a:srgbClr val="00B0F0"/>
                </a:solidFill>
              </a:rPr>
              <a:t> el 3 de </a:t>
            </a:r>
            <a:r>
              <a:rPr lang="en-US" sz="4000" dirty="0" err="1" smtClean="0">
                <a:solidFill>
                  <a:srgbClr val="00B0F0"/>
                </a:solidFill>
              </a:rPr>
              <a:t>octubre</a:t>
            </a:r>
            <a:r>
              <a:rPr lang="en-US" sz="4000" dirty="0" smtClean="0">
                <a:solidFill>
                  <a:srgbClr val="00B0F0"/>
                </a:solidFill>
              </a:rPr>
              <a:t> del 2013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Propósito # 11: </a:t>
            </a:r>
            <a:r>
              <a:rPr lang="es-ES_tradnl" dirty="0" smtClean="0"/>
              <a:t>¿Cómo continuamos el repaso para el examen del próximo viernes?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Actividad Inicial: </a:t>
            </a:r>
            <a:r>
              <a:rPr lang="es-ES_tradnl" dirty="0" smtClean="0"/>
              <a:t>Copia y completa con la forma correcta del verbo TENER.</a:t>
            </a:r>
          </a:p>
          <a:p>
            <a:pPr marL="0" indent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</a:t>
            </a:r>
            <a:r>
              <a:rPr lang="es-ES_tradnl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 _________ una familia grande. Yo ________ diez y seis años. Mi hermana Reina _______ veinte y dos años. Los gemelos __________ catorce años. Susana ________ diez años y mi hermano Roberto ________ siete años. Si el total de los años de todos los hijos es cien, ¿Cuántos años tiene mi hermano Alberto?   </a:t>
            </a:r>
            <a:r>
              <a:rPr lang="es-ES_tradnl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¿Cuántos años tiene Alberto? </a:t>
            </a:r>
            <a:endParaRPr lang="es-ES_trad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1180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876594"/>
              </p:ext>
            </p:extLst>
          </p:nvPr>
        </p:nvGraphicFramePr>
        <p:xfrm>
          <a:off x="5715000" y="-27709"/>
          <a:ext cx="3027218" cy="1860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Clip" r:id="rId3" imgW="2286000" imgH="1405800" progId="MS_ClipArt_Gallery.2">
                  <p:embed/>
                </p:oleObj>
              </mc:Choice>
              <mc:Fallback>
                <p:oleObj name="Clip" r:id="rId3" imgW="2286000" imgH="14058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-27709"/>
                        <a:ext cx="3027218" cy="18604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152400" y="41564"/>
            <a:ext cx="4876800" cy="14062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Venezuela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5029200" y="4114800"/>
            <a:ext cx="36576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7912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28600" y="17526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981200" y="1752600"/>
            <a:ext cx="69481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Los </a:t>
            </a:r>
            <a:r>
              <a:rPr lang="en-US" altLang="en-US" sz="2400" dirty="0" err="1">
                <a:solidFill>
                  <a:schemeClr val="bg2"/>
                </a:solidFill>
              </a:rPr>
              <a:t>colores</a:t>
            </a:r>
            <a:r>
              <a:rPr lang="en-US" altLang="en-US" sz="2400" dirty="0">
                <a:solidFill>
                  <a:schemeClr val="bg2"/>
                </a:solidFill>
              </a:rPr>
              <a:t> de la </a:t>
            </a:r>
            <a:r>
              <a:rPr lang="en-US" altLang="en-US" sz="2400" dirty="0" err="1">
                <a:solidFill>
                  <a:schemeClr val="bg2"/>
                </a:solidFill>
              </a:rPr>
              <a:t>bandera</a:t>
            </a:r>
            <a:r>
              <a:rPr lang="en-US" altLang="en-US" sz="2400" dirty="0">
                <a:solidFill>
                  <a:schemeClr val="bg2"/>
                </a:solidFill>
              </a:rPr>
              <a:t> de </a:t>
            </a:r>
            <a:r>
              <a:rPr lang="en-US" altLang="en-US" sz="2400" dirty="0" smtClean="0">
                <a:solidFill>
                  <a:schemeClr val="bg2"/>
                </a:solidFill>
              </a:rPr>
              <a:t>Venezuela son</a:t>
            </a:r>
            <a:endParaRPr lang="en-US" altLang="en-US" sz="2400" dirty="0">
              <a:solidFill>
                <a:schemeClr val="bg2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 </a:t>
            </a:r>
            <a:r>
              <a:rPr lang="en-US" altLang="en-US" sz="2400" dirty="0" err="1" smtClean="0">
                <a:solidFill>
                  <a:schemeClr val="bg2"/>
                </a:solidFill>
              </a:rPr>
              <a:t>amarillo</a:t>
            </a:r>
            <a:r>
              <a:rPr lang="en-US" altLang="en-US" sz="2400" dirty="0" smtClean="0">
                <a:solidFill>
                  <a:schemeClr val="bg2"/>
                </a:solidFill>
              </a:rPr>
              <a:t>, </a:t>
            </a:r>
            <a:r>
              <a:rPr lang="en-US" altLang="en-US" sz="2400" dirty="0" err="1" smtClean="0">
                <a:solidFill>
                  <a:schemeClr val="bg2"/>
                </a:solidFill>
              </a:rPr>
              <a:t>azul</a:t>
            </a:r>
            <a:r>
              <a:rPr lang="en-US" altLang="en-US" sz="2400" dirty="0" smtClean="0">
                <a:solidFill>
                  <a:schemeClr val="bg2"/>
                </a:solidFill>
              </a:rPr>
              <a:t> y </a:t>
            </a:r>
            <a:r>
              <a:rPr lang="en-US" altLang="en-US" sz="2400" dirty="0" err="1" smtClean="0">
                <a:solidFill>
                  <a:schemeClr val="bg2"/>
                </a:solidFill>
              </a:rPr>
              <a:t>rojo</a:t>
            </a:r>
            <a:r>
              <a:rPr lang="en-US" altLang="en-US" sz="2400" dirty="0" smtClean="0">
                <a:solidFill>
                  <a:schemeClr val="bg2"/>
                </a:solidFill>
              </a:rPr>
              <a:t>. </a:t>
            </a:r>
            <a:endParaRPr lang="en-US" altLang="en-US" sz="2400" dirty="0">
              <a:solidFill>
                <a:schemeClr val="bg2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32574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accent6"/>
                </a:solidFill>
              </a:rPr>
              <a:t>El </a:t>
            </a:r>
            <a:r>
              <a:rPr lang="en-US" altLang="en-US" sz="2000" dirty="0" err="1">
                <a:solidFill>
                  <a:schemeClr val="accent6"/>
                </a:solidFill>
              </a:rPr>
              <a:t>azul</a:t>
            </a:r>
            <a:r>
              <a:rPr lang="en-US" altLang="en-US" sz="2000" dirty="0">
                <a:solidFill>
                  <a:schemeClr val="accent6"/>
                </a:solidFill>
              </a:rPr>
              <a:t> </a:t>
            </a:r>
            <a:r>
              <a:rPr lang="en-US" altLang="en-US" sz="2000" dirty="0" err="1">
                <a:solidFill>
                  <a:schemeClr val="accent6"/>
                </a:solidFill>
              </a:rPr>
              <a:t>representa</a:t>
            </a:r>
            <a:endParaRPr lang="en-US" altLang="en-US" sz="1100" dirty="0">
              <a:solidFill>
                <a:schemeClr val="accent6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676400" y="3257490"/>
            <a:ext cx="5562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accent6"/>
                </a:solidFill>
              </a:rPr>
              <a:t>el </a:t>
            </a:r>
            <a:r>
              <a:rPr lang="en-US" altLang="en-US" sz="2000" dirty="0" smtClean="0">
                <a:solidFill>
                  <a:schemeClr val="accent6"/>
                </a:solidFill>
              </a:rPr>
              <a:t>mar </a:t>
            </a:r>
            <a:r>
              <a:rPr lang="en-US" altLang="en-US" sz="2000" i="1" dirty="0" smtClean="0">
                <a:solidFill>
                  <a:schemeClr val="accent6"/>
                </a:solidFill>
              </a:rPr>
              <a:t>(represents the sea)</a:t>
            </a:r>
            <a:endParaRPr lang="en-US" altLang="en-US" sz="1100" dirty="0">
              <a:solidFill>
                <a:schemeClr val="accent6"/>
              </a:solidFill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152400" y="2647890"/>
            <a:ext cx="30155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99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9900"/>
                </a:solidFill>
              </a:rPr>
              <a:t>amarillo</a:t>
            </a:r>
            <a:r>
              <a:rPr lang="en-US" altLang="en-US" sz="2000" dirty="0" smtClean="0">
                <a:solidFill>
                  <a:srgbClr val="FF9900"/>
                </a:solidFill>
              </a:rPr>
              <a:t> </a:t>
            </a:r>
            <a:r>
              <a:rPr lang="en-US" altLang="en-US" sz="2000" dirty="0" err="1">
                <a:solidFill>
                  <a:srgbClr val="FF9900"/>
                </a:solidFill>
              </a:rPr>
              <a:t>representa</a:t>
            </a:r>
            <a:endParaRPr lang="en-US" altLang="en-US" sz="2000" dirty="0">
              <a:solidFill>
                <a:srgbClr val="FF9900"/>
              </a:solidFill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048000" y="2644914"/>
            <a:ext cx="58813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9900"/>
                </a:solidFill>
              </a:rPr>
              <a:t>Las </a:t>
            </a:r>
            <a:r>
              <a:rPr lang="en-US" altLang="en-US" sz="2000" dirty="0" err="1" smtClean="0">
                <a:solidFill>
                  <a:srgbClr val="FF9900"/>
                </a:solidFill>
              </a:rPr>
              <a:t>riquezas</a:t>
            </a:r>
            <a:r>
              <a:rPr lang="en-US" altLang="en-US" sz="2000" dirty="0" smtClean="0">
                <a:solidFill>
                  <a:srgbClr val="FF9900"/>
                </a:solidFill>
              </a:rPr>
              <a:t> del </a:t>
            </a:r>
            <a:r>
              <a:rPr lang="en-US" altLang="en-US" sz="2000" dirty="0" err="1" smtClean="0">
                <a:solidFill>
                  <a:srgbClr val="FF9900"/>
                </a:solidFill>
              </a:rPr>
              <a:t>territorio</a:t>
            </a:r>
            <a:r>
              <a:rPr lang="en-US" altLang="en-US" sz="2000" dirty="0" smtClean="0">
                <a:solidFill>
                  <a:srgbClr val="FF9900"/>
                </a:solidFill>
              </a:rPr>
              <a:t>. </a:t>
            </a:r>
            <a:r>
              <a:rPr lang="en-US" altLang="en-US" sz="2000" i="1" dirty="0" smtClean="0">
                <a:solidFill>
                  <a:srgbClr val="FF9900"/>
                </a:solidFill>
              </a:rPr>
              <a:t>(represents the richness of the soil)</a:t>
            </a:r>
            <a:endParaRPr lang="en-US" altLang="en-US" sz="2000" dirty="0">
              <a:solidFill>
                <a:srgbClr val="FF9900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52400" y="478149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252830" y="4778514"/>
            <a:ext cx="758637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6600"/>
                </a:solidFill>
              </a:rPr>
              <a:t>Tiene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>
                <a:solidFill>
                  <a:srgbClr val="006600"/>
                </a:solidFill>
              </a:rPr>
              <a:t>siete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estrellas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que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representan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las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siete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provincias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i="1" dirty="0">
                <a:solidFill>
                  <a:srgbClr val="006600"/>
                </a:solidFill>
              </a:rPr>
              <a:t>(it has seven 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stars</a:t>
            </a:r>
            <a:r>
              <a:rPr lang="en-US" altLang="en-US" sz="2000" i="1" dirty="0">
                <a:solidFill>
                  <a:srgbClr val="006600"/>
                </a:solidFill>
              </a:rPr>
              <a:t> 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that represent the seven provinces)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152400" y="363849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539417" y="3632537"/>
            <a:ext cx="660458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FF0000"/>
                </a:solidFill>
              </a:rPr>
              <a:t>La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sangre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derramada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por</a:t>
            </a:r>
            <a:r>
              <a:rPr lang="en-US" altLang="en-US" sz="2000" dirty="0" smtClean="0">
                <a:solidFill>
                  <a:srgbClr val="FF0000"/>
                </a:solidFill>
              </a:rPr>
              <a:t> los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patriotas</a:t>
            </a:r>
            <a:r>
              <a:rPr lang="en-US" altLang="en-US" sz="2000" dirty="0" smtClean="0">
                <a:solidFill>
                  <a:srgbClr val="FF0000"/>
                </a:solidFill>
              </a:rPr>
              <a:t> en la </a:t>
            </a:r>
            <a:r>
              <a:rPr lang="en-US" altLang="en-US" sz="2000" dirty="0" err="1" smtClean="0">
                <a:solidFill>
                  <a:srgbClr val="FF0000"/>
                </a:solidFill>
              </a:rPr>
              <a:t>independencia</a:t>
            </a:r>
            <a:r>
              <a:rPr lang="en-US" altLang="en-US" sz="2000" dirty="0" smtClean="0">
                <a:solidFill>
                  <a:srgbClr val="FF0000"/>
                </a:solidFill>
              </a:rPr>
              <a:t>. </a:t>
            </a:r>
            <a:r>
              <a:rPr lang="en-US" altLang="en-US" sz="2000" i="1" dirty="0" smtClean="0">
                <a:solidFill>
                  <a:srgbClr val="FF0000"/>
                </a:solidFill>
              </a:rPr>
              <a:t>(represents the blood spilt by the patriots in the independence)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477366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0783"/>
            <a:ext cx="2667000" cy="1764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48768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Colombia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5410200" y="38862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09600" y="2438400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730875" y="26670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28600" y="17526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Bandera: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81200" y="1752600"/>
            <a:ext cx="681891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Los </a:t>
            </a:r>
            <a:r>
              <a:rPr lang="en-US" altLang="en-US" sz="2400" dirty="0" err="1">
                <a:solidFill>
                  <a:schemeClr val="bg2"/>
                </a:solidFill>
              </a:rPr>
              <a:t>colores</a:t>
            </a:r>
            <a:r>
              <a:rPr lang="en-US" altLang="en-US" sz="2400" dirty="0">
                <a:solidFill>
                  <a:schemeClr val="bg2"/>
                </a:solidFill>
              </a:rPr>
              <a:t> de la </a:t>
            </a:r>
            <a:r>
              <a:rPr lang="en-US" altLang="en-US" sz="2400" dirty="0" err="1">
                <a:solidFill>
                  <a:schemeClr val="bg2"/>
                </a:solidFill>
              </a:rPr>
              <a:t>bandera</a:t>
            </a:r>
            <a:r>
              <a:rPr lang="en-US" altLang="en-US" sz="2400" dirty="0">
                <a:solidFill>
                  <a:schemeClr val="bg2"/>
                </a:solidFill>
              </a:rPr>
              <a:t> de </a:t>
            </a:r>
            <a:r>
              <a:rPr lang="en-US" altLang="en-US" sz="2400" dirty="0" smtClean="0">
                <a:solidFill>
                  <a:schemeClr val="bg2"/>
                </a:solidFill>
              </a:rPr>
              <a:t>Colombia son</a:t>
            </a:r>
            <a:endParaRPr lang="en-US" altLang="en-US" sz="2400" dirty="0">
              <a:solidFill>
                <a:schemeClr val="bg2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 </a:t>
            </a:r>
            <a:r>
              <a:rPr lang="en-US" altLang="en-US" sz="2400" dirty="0" err="1" smtClean="0">
                <a:solidFill>
                  <a:schemeClr val="bg2"/>
                </a:solidFill>
              </a:rPr>
              <a:t>amarillo</a:t>
            </a:r>
            <a:r>
              <a:rPr lang="en-US" altLang="en-US" sz="2400" dirty="0" smtClean="0">
                <a:solidFill>
                  <a:schemeClr val="bg2"/>
                </a:solidFill>
              </a:rPr>
              <a:t>, </a:t>
            </a:r>
            <a:r>
              <a:rPr lang="en-US" altLang="en-US" sz="2400" dirty="0" err="1" smtClean="0">
                <a:solidFill>
                  <a:schemeClr val="bg2"/>
                </a:solidFill>
              </a:rPr>
              <a:t>azul</a:t>
            </a:r>
            <a:r>
              <a:rPr lang="en-US" altLang="en-US" sz="2400" dirty="0" smtClean="0">
                <a:solidFill>
                  <a:schemeClr val="bg2"/>
                </a:solidFill>
              </a:rPr>
              <a:t> y </a:t>
            </a:r>
            <a:r>
              <a:rPr lang="en-US" altLang="en-US" sz="2400" dirty="0" err="1" smtClean="0">
                <a:solidFill>
                  <a:schemeClr val="bg2"/>
                </a:solidFill>
              </a:rPr>
              <a:t>rojo</a:t>
            </a:r>
            <a:r>
              <a:rPr lang="en-US" altLang="en-US" sz="2400" dirty="0" smtClean="0">
                <a:solidFill>
                  <a:schemeClr val="bg2"/>
                </a:solidFill>
              </a:rPr>
              <a:t>. </a:t>
            </a:r>
            <a:endParaRPr lang="en-US" altLang="en-US" sz="2400" dirty="0">
              <a:solidFill>
                <a:schemeClr val="bg2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" y="2647890"/>
            <a:ext cx="30155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99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9900"/>
                </a:solidFill>
              </a:rPr>
              <a:t>amarillo</a:t>
            </a:r>
            <a:r>
              <a:rPr lang="en-US" altLang="en-US" sz="2000" dirty="0" smtClean="0">
                <a:solidFill>
                  <a:srgbClr val="FF9900"/>
                </a:solidFill>
              </a:rPr>
              <a:t> </a:t>
            </a:r>
            <a:r>
              <a:rPr lang="en-US" altLang="en-US" sz="2000" dirty="0" err="1">
                <a:solidFill>
                  <a:srgbClr val="FF9900"/>
                </a:solidFill>
              </a:rPr>
              <a:t>representa</a:t>
            </a:r>
            <a:endParaRPr lang="en-US" altLang="en-US" sz="2000" dirty="0">
              <a:solidFill>
                <a:srgbClr val="FF9900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048000" y="2644914"/>
            <a:ext cx="60960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9900"/>
                </a:solidFill>
              </a:rPr>
              <a:t>la riqueza </a:t>
            </a:r>
            <a:r>
              <a:rPr lang="es-ES" sz="2000" dirty="0" smtClean="0">
                <a:solidFill>
                  <a:srgbClr val="FF9900"/>
                </a:solidFill>
              </a:rPr>
              <a:t>y fertilidad de la tierra, el </a:t>
            </a:r>
            <a:r>
              <a:rPr lang="es-ES" sz="2000" dirty="0">
                <a:solidFill>
                  <a:srgbClr val="FF9900"/>
                </a:solidFill>
              </a:rPr>
              <a:t>sol, la luz, la armonía, la soberanía </a:t>
            </a:r>
            <a:r>
              <a:rPr lang="es-ES" sz="2000" dirty="0" smtClean="0">
                <a:solidFill>
                  <a:srgbClr val="FF9900"/>
                </a:solidFill>
              </a:rPr>
              <a:t>y la </a:t>
            </a:r>
            <a:r>
              <a:rPr lang="es-ES" sz="2000" dirty="0">
                <a:solidFill>
                  <a:srgbClr val="FF9900"/>
                </a:solidFill>
              </a:rPr>
              <a:t>justicia</a:t>
            </a:r>
            <a:r>
              <a:rPr lang="es-ES" sz="2000" dirty="0" smtClean="0">
                <a:solidFill>
                  <a:srgbClr val="FF9900"/>
                </a:solidFill>
              </a:rPr>
              <a:t>. </a:t>
            </a:r>
            <a:r>
              <a:rPr lang="es-ES" sz="2000" i="1" dirty="0" smtClean="0">
                <a:solidFill>
                  <a:srgbClr val="FF9900"/>
                </a:solidFill>
              </a:rPr>
              <a:t>(</a:t>
            </a:r>
            <a:r>
              <a:rPr lang="es-ES" sz="2000" i="1" dirty="0" err="1" smtClean="0">
                <a:solidFill>
                  <a:srgbClr val="FF9900"/>
                </a:solidFill>
              </a:rPr>
              <a:t>the</a:t>
            </a:r>
            <a:r>
              <a:rPr lang="es-ES" sz="2000" i="1" dirty="0" smtClean="0">
                <a:solidFill>
                  <a:srgbClr val="FF9900"/>
                </a:solidFill>
              </a:rPr>
              <a:t> </a:t>
            </a:r>
            <a:r>
              <a:rPr lang="es-ES" sz="2000" i="1" dirty="0" err="1" smtClean="0">
                <a:solidFill>
                  <a:srgbClr val="FF9900"/>
                </a:solidFill>
              </a:rPr>
              <a:t>richness</a:t>
            </a:r>
            <a:r>
              <a:rPr lang="es-ES" sz="2000" i="1" dirty="0" smtClean="0">
                <a:solidFill>
                  <a:srgbClr val="FF9900"/>
                </a:solidFill>
              </a:rPr>
              <a:t> and </a:t>
            </a:r>
            <a:r>
              <a:rPr lang="es-ES" sz="2000" i="1" dirty="0" err="1" smtClean="0">
                <a:solidFill>
                  <a:srgbClr val="FF9900"/>
                </a:solidFill>
              </a:rPr>
              <a:t>fertility</a:t>
            </a:r>
            <a:r>
              <a:rPr lang="es-ES" sz="2000" i="1" dirty="0" smtClean="0">
                <a:solidFill>
                  <a:srgbClr val="FF9900"/>
                </a:solidFill>
              </a:rPr>
              <a:t> of </a:t>
            </a:r>
            <a:r>
              <a:rPr lang="es-ES" sz="2000" i="1" dirty="0" err="1" smtClean="0">
                <a:solidFill>
                  <a:srgbClr val="FF9900"/>
                </a:solidFill>
              </a:rPr>
              <a:t>the</a:t>
            </a:r>
            <a:r>
              <a:rPr lang="es-ES" sz="2000" i="1" dirty="0" smtClean="0">
                <a:solidFill>
                  <a:srgbClr val="FF9900"/>
                </a:solidFill>
              </a:rPr>
              <a:t> </a:t>
            </a:r>
            <a:r>
              <a:rPr lang="es-ES" sz="2000" i="1" dirty="0" err="1" smtClean="0">
                <a:solidFill>
                  <a:srgbClr val="FF9900"/>
                </a:solidFill>
              </a:rPr>
              <a:t>soil</a:t>
            </a:r>
            <a:r>
              <a:rPr lang="es-ES" sz="2000" i="1" dirty="0" smtClean="0">
                <a:solidFill>
                  <a:srgbClr val="FF9900"/>
                </a:solidFill>
              </a:rPr>
              <a:t>, </a:t>
            </a:r>
            <a:r>
              <a:rPr lang="es-ES" sz="2000" i="1" dirty="0" err="1" smtClean="0">
                <a:solidFill>
                  <a:srgbClr val="FF9900"/>
                </a:solidFill>
              </a:rPr>
              <a:t>the</a:t>
            </a:r>
            <a:r>
              <a:rPr lang="es-ES" sz="2000" i="1" dirty="0" smtClean="0">
                <a:solidFill>
                  <a:srgbClr val="FF9900"/>
                </a:solidFill>
              </a:rPr>
              <a:t> </a:t>
            </a:r>
            <a:r>
              <a:rPr lang="es-ES" sz="2000" i="1" dirty="0" err="1" smtClean="0">
                <a:solidFill>
                  <a:srgbClr val="FF9900"/>
                </a:solidFill>
              </a:rPr>
              <a:t>sun</a:t>
            </a:r>
            <a:r>
              <a:rPr lang="es-ES" sz="2000" i="1" dirty="0" smtClean="0">
                <a:solidFill>
                  <a:srgbClr val="FF9900"/>
                </a:solidFill>
              </a:rPr>
              <a:t>, </a:t>
            </a:r>
            <a:r>
              <a:rPr lang="es-ES" sz="2000" i="1" dirty="0" err="1" smtClean="0">
                <a:solidFill>
                  <a:srgbClr val="FF9900"/>
                </a:solidFill>
              </a:rPr>
              <a:t>the</a:t>
            </a:r>
            <a:r>
              <a:rPr lang="es-ES" sz="2000" i="1" dirty="0" smtClean="0">
                <a:solidFill>
                  <a:srgbClr val="FF9900"/>
                </a:solidFill>
              </a:rPr>
              <a:t> light, </a:t>
            </a:r>
            <a:r>
              <a:rPr lang="es-ES" sz="2000" i="1" dirty="0" err="1" smtClean="0">
                <a:solidFill>
                  <a:srgbClr val="FF9900"/>
                </a:solidFill>
              </a:rPr>
              <a:t>harmony</a:t>
            </a:r>
            <a:r>
              <a:rPr lang="es-ES" sz="2000" i="1" dirty="0" smtClean="0">
                <a:solidFill>
                  <a:srgbClr val="FF9900"/>
                </a:solidFill>
              </a:rPr>
              <a:t>, </a:t>
            </a:r>
            <a:r>
              <a:rPr lang="es-ES" sz="2000" i="1" dirty="0" err="1" smtClean="0">
                <a:solidFill>
                  <a:srgbClr val="FF9900"/>
                </a:solidFill>
              </a:rPr>
              <a:t>soverignty</a:t>
            </a:r>
            <a:r>
              <a:rPr lang="es-ES" sz="2000" i="1" dirty="0" smtClean="0">
                <a:solidFill>
                  <a:srgbClr val="FF9900"/>
                </a:solidFill>
              </a:rPr>
              <a:t> and </a:t>
            </a:r>
            <a:r>
              <a:rPr lang="es-ES" sz="2000" i="1" dirty="0" err="1" smtClean="0">
                <a:solidFill>
                  <a:srgbClr val="FF9900"/>
                </a:solidFill>
              </a:rPr>
              <a:t>justice</a:t>
            </a:r>
            <a:r>
              <a:rPr lang="es-ES" sz="2000" i="1" dirty="0" smtClean="0">
                <a:solidFill>
                  <a:srgbClr val="FF9900"/>
                </a:solidFill>
              </a:rPr>
              <a:t>)</a:t>
            </a:r>
            <a:endParaRPr lang="en-US" altLang="en-US" sz="2000" dirty="0">
              <a:solidFill>
                <a:srgbClr val="FF9900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0" y="386709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accent6"/>
                </a:solidFill>
              </a:rPr>
              <a:t>El </a:t>
            </a:r>
            <a:r>
              <a:rPr lang="en-US" altLang="en-US" sz="2000" dirty="0" err="1">
                <a:solidFill>
                  <a:schemeClr val="accent6"/>
                </a:solidFill>
              </a:rPr>
              <a:t>azul</a:t>
            </a:r>
            <a:r>
              <a:rPr lang="en-US" altLang="en-US" sz="2000" dirty="0">
                <a:solidFill>
                  <a:schemeClr val="accent6"/>
                </a:solidFill>
              </a:rPr>
              <a:t> </a:t>
            </a:r>
            <a:r>
              <a:rPr lang="en-US" altLang="en-US" sz="2000" dirty="0" err="1">
                <a:solidFill>
                  <a:schemeClr val="accent6"/>
                </a:solidFill>
              </a:rPr>
              <a:t>representa</a:t>
            </a:r>
            <a:endParaRPr lang="en-US" altLang="en-US" sz="1100" dirty="0">
              <a:solidFill>
                <a:schemeClr val="accent6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667000" y="3867090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chemeClr val="accent6">
                    <a:lumMod val="75000"/>
                  </a:schemeClr>
                </a:solidFill>
              </a:rPr>
              <a:t>El cielo </a:t>
            </a:r>
            <a:r>
              <a:rPr lang="es-ES" sz="2000" dirty="0">
                <a:solidFill>
                  <a:schemeClr val="accent6">
                    <a:lumMod val="75000"/>
                  </a:schemeClr>
                </a:solidFill>
              </a:rPr>
              <a:t>y el agua de los ríos y los océanos 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sky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 and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water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 of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rivers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 and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oceans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n-US" altLang="en-US" sz="11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52400" y="447669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539417" y="4470737"/>
            <a:ext cx="660458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la sangre que </a:t>
            </a:r>
            <a:r>
              <a:rPr lang="es-ES" sz="2000" dirty="0" smtClean="0">
                <a:solidFill>
                  <a:srgbClr val="FF0000"/>
                </a:solidFill>
              </a:rPr>
              <a:t>dejaron </a:t>
            </a:r>
            <a:r>
              <a:rPr lang="es-ES" sz="2000" dirty="0">
                <a:solidFill>
                  <a:srgbClr val="FF0000"/>
                </a:solidFill>
              </a:rPr>
              <a:t>los patriotas en la lucha por la libertad</a:t>
            </a:r>
            <a:r>
              <a:rPr lang="es-ES" sz="2000" dirty="0" smtClean="0">
                <a:solidFill>
                  <a:srgbClr val="FF0000"/>
                </a:solidFill>
              </a:rPr>
              <a:t>. </a:t>
            </a:r>
            <a:r>
              <a:rPr lang="es-ES" sz="2000" i="1" dirty="0" smtClean="0">
                <a:solidFill>
                  <a:srgbClr val="FF0000"/>
                </a:solidFill>
              </a:rPr>
              <a:t>(</a:t>
            </a:r>
            <a:r>
              <a:rPr lang="es-ES" sz="2000" i="1" dirty="0" err="1" smtClean="0">
                <a:solidFill>
                  <a:srgbClr val="FF0000"/>
                </a:solidFill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blood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patriots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left</a:t>
            </a:r>
            <a:r>
              <a:rPr lang="es-ES" sz="2000" i="1" dirty="0" smtClean="0">
                <a:solidFill>
                  <a:srgbClr val="FF0000"/>
                </a:solidFill>
              </a:rPr>
              <a:t> in </a:t>
            </a:r>
            <a:r>
              <a:rPr lang="es-ES" sz="2000" i="1" dirty="0" err="1" smtClean="0">
                <a:solidFill>
                  <a:srgbClr val="FF0000"/>
                </a:solidFill>
              </a:rPr>
              <a:t>their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struggle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for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freedom</a:t>
            </a:r>
            <a:r>
              <a:rPr lang="es-ES" sz="2000" i="1" dirty="0" smtClean="0">
                <a:solidFill>
                  <a:srgbClr val="FF0000"/>
                </a:solidFill>
              </a:rPr>
              <a:t>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754811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0"/>
            <a:ext cx="3228975" cy="1810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45720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Ecuador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5257800" y="4419600"/>
            <a:ext cx="3505200" cy="198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715000" y="28956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56256" y="17526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Bandera: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81200" y="1752600"/>
            <a:ext cx="662816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Los </a:t>
            </a:r>
            <a:r>
              <a:rPr lang="en-US" altLang="en-US" sz="2400" dirty="0" err="1">
                <a:solidFill>
                  <a:schemeClr val="bg2"/>
                </a:solidFill>
              </a:rPr>
              <a:t>colores</a:t>
            </a:r>
            <a:r>
              <a:rPr lang="en-US" altLang="en-US" sz="2400" dirty="0">
                <a:solidFill>
                  <a:schemeClr val="bg2"/>
                </a:solidFill>
              </a:rPr>
              <a:t> de la </a:t>
            </a:r>
            <a:r>
              <a:rPr lang="en-US" altLang="en-US" sz="2400" dirty="0" err="1">
                <a:solidFill>
                  <a:schemeClr val="bg2"/>
                </a:solidFill>
              </a:rPr>
              <a:t>bandera</a:t>
            </a:r>
            <a:r>
              <a:rPr lang="en-US" altLang="en-US" sz="2400" dirty="0">
                <a:solidFill>
                  <a:schemeClr val="bg2"/>
                </a:solidFill>
              </a:rPr>
              <a:t> de </a:t>
            </a:r>
            <a:r>
              <a:rPr lang="en-US" altLang="en-US" sz="2400" dirty="0" smtClean="0">
                <a:solidFill>
                  <a:schemeClr val="bg2"/>
                </a:solidFill>
              </a:rPr>
              <a:t>Ecuador son</a:t>
            </a:r>
            <a:endParaRPr lang="en-US" altLang="en-US" sz="2400" dirty="0">
              <a:solidFill>
                <a:schemeClr val="bg2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 </a:t>
            </a:r>
            <a:r>
              <a:rPr lang="en-US" altLang="en-US" sz="2400" dirty="0" err="1" smtClean="0">
                <a:solidFill>
                  <a:schemeClr val="bg2"/>
                </a:solidFill>
              </a:rPr>
              <a:t>amarillo</a:t>
            </a:r>
            <a:r>
              <a:rPr lang="en-US" altLang="en-US" sz="2400" dirty="0" smtClean="0">
                <a:solidFill>
                  <a:schemeClr val="bg2"/>
                </a:solidFill>
              </a:rPr>
              <a:t>, </a:t>
            </a:r>
            <a:r>
              <a:rPr lang="en-US" altLang="en-US" sz="2400" dirty="0" err="1" smtClean="0">
                <a:solidFill>
                  <a:schemeClr val="bg2"/>
                </a:solidFill>
              </a:rPr>
              <a:t>azul</a:t>
            </a:r>
            <a:r>
              <a:rPr lang="en-US" altLang="en-US" sz="2400" dirty="0" smtClean="0">
                <a:solidFill>
                  <a:schemeClr val="bg2"/>
                </a:solidFill>
              </a:rPr>
              <a:t> y </a:t>
            </a:r>
            <a:r>
              <a:rPr lang="en-US" altLang="en-US" sz="2400" dirty="0" err="1" smtClean="0">
                <a:solidFill>
                  <a:schemeClr val="bg2"/>
                </a:solidFill>
              </a:rPr>
              <a:t>rojo</a:t>
            </a:r>
            <a:r>
              <a:rPr lang="en-US" altLang="en-US" sz="2400" dirty="0" smtClean="0">
                <a:solidFill>
                  <a:schemeClr val="bg2"/>
                </a:solidFill>
              </a:rPr>
              <a:t>. </a:t>
            </a:r>
            <a:endParaRPr lang="en-US" altLang="en-US" sz="2400" dirty="0">
              <a:solidFill>
                <a:schemeClr val="bg2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" y="2514600"/>
            <a:ext cx="30155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99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9900"/>
                </a:solidFill>
              </a:rPr>
              <a:t>amarillo</a:t>
            </a:r>
            <a:r>
              <a:rPr lang="en-US" altLang="en-US" sz="2000" dirty="0" smtClean="0">
                <a:solidFill>
                  <a:srgbClr val="FF9900"/>
                </a:solidFill>
              </a:rPr>
              <a:t> </a:t>
            </a:r>
            <a:r>
              <a:rPr lang="en-US" altLang="en-US" sz="2000" dirty="0" err="1">
                <a:solidFill>
                  <a:srgbClr val="FF9900"/>
                </a:solidFill>
              </a:rPr>
              <a:t>representa</a:t>
            </a:r>
            <a:endParaRPr lang="en-US" altLang="en-US" sz="2000" dirty="0">
              <a:solidFill>
                <a:srgbClr val="FF9900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048000" y="2514600"/>
            <a:ext cx="6096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9900"/>
                </a:solidFill>
              </a:rPr>
              <a:t> </a:t>
            </a:r>
            <a:r>
              <a:rPr lang="es-ES" sz="2000" dirty="0">
                <a:solidFill>
                  <a:srgbClr val="FF9900"/>
                </a:solidFill>
              </a:rPr>
              <a:t>el oro, </a:t>
            </a:r>
            <a:r>
              <a:rPr lang="es-ES" sz="2000" dirty="0" smtClean="0">
                <a:solidFill>
                  <a:srgbClr val="FF9900"/>
                </a:solidFill>
              </a:rPr>
              <a:t>la </a:t>
            </a:r>
            <a:r>
              <a:rPr lang="es-ES" sz="2000" dirty="0">
                <a:solidFill>
                  <a:srgbClr val="FF9900"/>
                </a:solidFill>
              </a:rPr>
              <a:t>agricultura y los grandes </a:t>
            </a:r>
            <a:r>
              <a:rPr lang="es-ES" sz="2000" dirty="0" smtClean="0">
                <a:solidFill>
                  <a:srgbClr val="FF9900"/>
                </a:solidFill>
              </a:rPr>
              <a:t>recursos del </a:t>
            </a:r>
            <a:r>
              <a:rPr lang="es-ES" sz="2000" dirty="0" err="1" smtClean="0">
                <a:solidFill>
                  <a:srgbClr val="FF9900"/>
                </a:solidFill>
              </a:rPr>
              <a:t>pais</a:t>
            </a:r>
            <a:r>
              <a:rPr lang="es-ES" sz="2000" dirty="0" smtClean="0">
                <a:solidFill>
                  <a:srgbClr val="FF9900"/>
                </a:solidFill>
              </a:rPr>
              <a:t>. </a:t>
            </a:r>
            <a:r>
              <a:rPr lang="es-ES" sz="2000" i="1" dirty="0" smtClean="0">
                <a:solidFill>
                  <a:srgbClr val="FF9900"/>
                </a:solidFill>
              </a:rPr>
              <a:t>(</a:t>
            </a:r>
            <a:r>
              <a:rPr lang="es-ES" sz="2000" i="1" dirty="0" err="1" smtClean="0">
                <a:solidFill>
                  <a:srgbClr val="FF9900"/>
                </a:solidFill>
              </a:rPr>
              <a:t>represents</a:t>
            </a:r>
            <a:r>
              <a:rPr lang="es-ES" sz="2000" i="1" dirty="0" smtClean="0">
                <a:solidFill>
                  <a:srgbClr val="FF9900"/>
                </a:solidFill>
              </a:rPr>
              <a:t> </a:t>
            </a:r>
            <a:r>
              <a:rPr lang="es-ES" sz="2000" i="1" dirty="0" err="1" smtClean="0">
                <a:solidFill>
                  <a:srgbClr val="FF9900"/>
                </a:solidFill>
              </a:rPr>
              <a:t>gold</a:t>
            </a:r>
            <a:r>
              <a:rPr lang="es-ES" sz="2000" i="1" dirty="0" smtClean="0">
                <a:solidFill>
                  <a:srgbClr val="FF9900"/>
                </a:solidFill>
              </a:rPr>
              <a:t>, </a:t>
            </a:r>
            <a:r>
              <a:rPr lang="es-ES" sz="2000" i="1" dirty="0" err="1" smtClean="0">
                <a:solidFill>
                  <a:srgbClr val="FF9900"/>
                </a:solidFill>
              </a:rPr>
              <a:t>agriculture</a:t>
            </a:r>
            <a:r>
              <a:rPr lang="es-ES" sz="2000" i="1" dirty="0" smtClean="0">
                <a:solidFill>
                  <a:srgbClr val="FF9900"/>
                </a:solidFill>
              </a:rPr>
              <a:t> and </a:t>
            </a:r>
            <a:r>
              <a:rPr lang="es-ES" sz="2000" i="1" dirty="0" err="1" smtClean="0">
                <a:solidFill>
                  <a:srgbClr val="FF9900"/>
                </a:solidFill>
              </a:rPr>
              <a:t>the</a:t>
            </a:r>
            <a:r>
              <a:rPr lang="es-ES" sz="2000" i="1" dirty="0" smtClean="0">
                <a:solidFill>
                  <a:srgbClr val="FF9900"/>
                </a:solidFill>
              </a:rPr>
              <a:t> </a:t>
            </a:r>
            <a:r>
              <a:rPr lang="es-ES" sz="2000" i="1" dirty="0" err="1" smtClean="0">
                <a:solidFill>
                  <a:srgbClr val="FF9900"/>
                </a:solidFill>
              </a:rPr>
              <a:t>great</a:t>
            </a:r>
            <a:r>
              <a:rPr lang="es-ES" sz="2000" i="1" dirty="0" smtClean="0">
                <a:solidFill>
                  <a:srgbClr val="FF9900"/>
                </a:solidFill>
              </a:rPr>
              <a:t> </a:t>
            </a:r>
            <a:r>
              <a:rPr lang="es-ES" sz="2000" i="1" dirty="0" err="1" smtClean="0">
                <a:solidFill>
                  <a:srgbClr val="FF9900"/>
                </a:solidFill>
              </a:rPr>
              <a:t>resources</a:t>
            </a:r>
            <a:r>
              <a:rPr lang="es-ES" sz="2000" i="1" dirty="0" smtClean="0">
                <a:solidFill>
                  <a:srgbClr val="FF9900"/>
                </a:solidFill>
              </a:rPr>
              <a:t> of </a:t>
            </a:r>
            <a:r>
              <a:rPr lang="es-ES" sz="2000" i="1" dirty="0" err="1" smtClean="0">
                <a:solidFill>
                  <a:srgbClr val="FF9900"/>
                </a:solidFill>
              </a:rPr>
              <a:t>the</a:t>
            </a:r>
            <a:r>
              <a:rPr lang="es-ES" sz="2000" i="1" dirty="0" smtClean="0">
                <a:solidFill>
                  <a:srgbClr val="FF9900"/>
                </a:solidFill>
              </a:rPr>
              <a:t> country) </a:t>
            </a:r>
            <a:endParaRPr lang="en-US" altLang="en-US" sz="2000" dirty="0">
              <a:solidFill>
                <a:srgbClr val="FF9900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0" y="34290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accent6"/>
                </a:solidFill>
              </a:rPr>
              <a:t>El </a:t>
            </a:r>
            <a:r>
              <a:rPr lang="en-US" altLang="en-US" sz="2000" dirty="0" err="1">
                <a:solidFill>
                  <a:schemeClr val="accent6"/>
                </a:solidFill>
              </a:rPr>
              <a:t>azul</a:t>
            </a:r>
            <a:r>
              <a:rPr lang="en-US" altLang="en-US" sz="2000" dirty="0">
                <a:solidFill>
                  <a:schemeClr val="accent6"/>
                </a:solidFill>
              </a:rPr>
              <a:t> </a:t>
            </a:r>
            <a:r>
              <a:rPr lang="en-US" altLang="en-US" sz="2000" dirty="0" err="1">
                <a:solidFill>
                  <a:schemeClr val="accent6"/>
                </a:solidFill>
              </a:rPr>
              <a:t>representa</a:t>
            </a:r>
            <a:endParaRPr lang="en-US" altLang="en-US" sz="1100" dirty="0">
              <a:solidFill>
                <a:schemeClr val="accent6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667000" y="3429000"/>
            <a:ext cx="6477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s-ES" sz="2000" dirty="0" smtClean="0">
                <a:solidFill>
                  <a:schemeClr val="accent6">
                    <a:lumMod val="75000"/>
                  </a:schemeClr>
                </a:solidFill>
              </a:rPr>
              <a:t>el </a:t>
            </a:r>
            <a:r>
              <a:rPr lang="es-ES" sz="2000" dirty="0">
                <a:solidFill>
                  <a:schemeClr val="accent6">
                    <a:lumMod val="75000"/>
                  </a:schemeClr>
                </a:solidFill>
              </a:rPr>
              <a:t>océano, el claro y limpio </a:t>
            </a:r>
            <a:r>
              <a:rPr lang="es-ES" sz="2000" dirty="0" smtClean="0">
                <a:solidFill>
                  <a:schemeClr val="accent6">
                    <a:lumMod val="75000"/>
                  </a:schemeClr>
                </a:solidFill>
              </a:rPr>
              <a:t>cielo. 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represents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ocean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the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clear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 and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clean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000" i="1" dirty="0" err="1" smtClean="0">
                <a:solidFill>
                  <a:schemeClr val="accent6">
                    <a:lumMod val="75000"/>
                  </a:schemeClr>
                </a:solidFill>
              </a:rPr>
              <a:t>sky</a:t>
            </a:r>
            <a:r>
              <a:rPr lang="es-ES" sz="2000" i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r>
              <a:rPr lang="es-ES" sz="20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ES" sz="2000" dirty="0">
                <a:solidFill>
                  <a:schemeClr val="accent6">
                    <a:lumMod val="75000"/>
                  </a:schemeClr>
                </a:solidFill>
              </a:rPr>
            </a:br>
            <a:endParaRPr lang="en-US" altLang="en-US" sz="11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52400" y="41910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539417" y="4191000"/>
            <a:ext cx="660458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la sangre vertida por los héroes </a:t>
            </a:r>
            <a:r>
              <a:rPr lang="es-ES" sz="2000" dirty="0" smtClean="0">
                <a:solidFill>
                  <a:srgbClr val="FF0000"/>
                </a:solidFill>
              </a:rPr>
              <a:t>que lucharon por la Patria </a:t>
            </a:r>
            <a:r>
              <a:rPr lang="es-ES" sz="2000" dirty="0">
                <a:solidFill>
                  <a:srgbClr val="FF0000"/>
                </a:solidFill>
              </a:rPr>
              <a:t>y </a:t>
            </a:r>
            <a:r>
              <a:rPr lang="es-ES" sz="2000" dirty="0" smtClean="0">
                <a:solidFill>
                  <a:srgbClr val="FF0000"/>
                </a:solidFill>
              </a:rPr>
              <a:t>la Libertad</a:t>
            </a:r>
            <a:r>
              <a:rPr lang="es-ES" sz="2000" dirty="0">
                <a:solidFill>
                  <a:srgbClr val="FF0000"/>
                </a:solidFill>
              </a:rPr>
              <a:t>. </a:t>
            </a:r>
            <a:r>
              <a:rPr lang="es-ES" sz="2000" dirty="0" smtClean="0">
                <a:solidFill>
                  <a:srgbClr val="FF0000"/>
                </a:solidFill>
              </a:rPr>
              <a:t>(</a:t>
            </a:r>
            <a:r>
              <a:rPr lang="es-ES" sz="2000" i="1" dirty="0" err="1" smtClean="0">
                <a:solidFill>
                  <a:srgbClr val="FF0000"/>
                </a:solidFill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blood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spilt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by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the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heroes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that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fought</a:t>
            </a:r>
            <a:r>
              <a:rPr lang="es-ES" sz="2000" i="1" dirty="0" smtClean="0">
                <a:solidFill>
                  <a:srgbClr val="FF0000"/>
                </a:solidFill>
              </a:rPr>
              <a:t> </a:t>
            </a:r>
            <a:r>
              <a:rPr lang="es-ES" sz="2000" i="1" dirty="0" err="1" smtClean="0">
                <a:solidFill>
                  <a:srgbClr val="FF0000"/>
                </a:solidFill>
              </a:rPr>
              <a:t>for</a:t>
            </a:r>
            <a:r>
              <a:rPr lang="es-ES" sz="2000" i="1" dirty="0" smtClean="0">
                <a:solidFill>
                  <a:srgbClr val="FF0000"/>
                </a:solidFill>
              </a:rPr>
              <a:t> country and </a:t>
            </a:r>
            <a:r>
              <a:rPr lang="es-ES" sz="2000" i="1" dirty="0" err="1" smtClean="0">
                <a:solidFill>
                  <a:srgbClr val="FF0000"/>
                </a:solidFill>
              </a:rPr>
              <a:t>liberty</a:t>
            </a:r>
            <a:r>
              <a:rPr lang="es-ES" sz="2000" i="1" dirty="0" smtClean="0">
                <a:solidFill>
                  <a:srgbClr val="FF0000"/>
                </a:solidFill>
              </a:rPr>
              <a:t>.)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1818" y="516249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252830" y="5150584"/>
            <a:ext cx="7891170" cy="163121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6600"/>
                </a:solidFill>
              </a:rPr>
              <a:t>Tiene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smtClean="0">
                <a:solidFill>
                  <a:srgbClr val="006600"/>
                </a:solidFill>
              </a:rPr>
              <a:t>un condor, los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simbolos</a:t>
            </a:r>
            <a:r>
              <a:rPr lang="en-US" altLang="en-US" sz="2000" dirty="0" smtClean="0">
                <a:solidFill>
                  <a:srgbClr val="006600"/>
                </a:solidFill>
              </a:rPr>
              <a:t> del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zodiaco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para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marzo-junio</a:t>
            </a:r>
            <a:r>
              <a:rPr lang="en-US" altLang="en-US" sz="2000" dirty="0" smtClean="0">
                <a:solidFill>
                  <a:srgbClr val="006600"/>
                </a:solidFill>
              </a:rPr>
              <a:t>, 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volcan</a:t>
            </a:r>
            <a:r>
              <a:rPr lang="en-US" altLang="en-US" sz="2000" dirty="0" smtClean="0">
                <a:solidFill>
                  <a:srgbClr val="006600"/>
                </a:solidFill>
              </a:rPr>
              <a:t> Chimborazo, un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barco</a:t>
            </a:r>
            <a:r>
              <a:rPr lang="en-US" altLang="en-US" sz="2000" dirty="0" smtClean="0">
                <a:solidFill>
                  <a:srgbClr val="006600"/>
                </a:solidFill>
              </a:rPr>
              <a:t> a vapor, dos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valles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rama</a:t>
            </a:r>
            <a:r>
              <a:rPr lang="en-US" altLang="en-US" sz="2000" dirty="0" smtClean="0">
                <a:solidFill>
                  <a:srgbClr val="006600"/>
                </a:solidFill>
              </a:rPr>
              <a:t> de laurel y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rama</a:t>
            </a:r>
            <a:r>
              <a:rPr lang="en-US" altLang="en-US" sz="2000" dirty="0" smtClean="0">
                <a:solidFill>
                  <a:srgbClr val="006600"/>
                </a:solidFill>
              </a:rPr>
              <a:t> de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olivo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(a condor, zodiac signs for March-June, the Chimborazo volcano, a steam boat, two valleys, a branch of </a:t>
            </a:r>
            <a:r>
              <a:rPr lang="en-US" altLang="en-US" sz="2000" i="1" dirty="0" err="1" smtClean="0">
                <a:solidFill>
                  <a:srgbClr val="006600"/>
                </a:solidFill>
              </a:rPr>
              <a:t>laural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 and a branch of olive)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66787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76200" y="76200"/>
            <a:ext cx="388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Perú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9900"/>
              </a:solidFill>
              <a:effectLst>
                <a:outerShdw dist="63500" dir="3187806" algn="ctr" rotWithShape="0">
                  <a:srgbClr val="808080"/>
                </a:outerShdw>
              </a:effectLst>
              <a:latin typeface="Forte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562600" y="4343400"/>
            <a:ext cx="32004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982663" y="22860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019800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29707" name="Picture 11" descr="ANd9GcSa1z-SYeu6wL9vua5KQIDfnTxmGwbBxVG0QGwNS7rf_KbF6noFT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2863"/>
            <a:ext cx="3048000" cy="163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16002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Bandera: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600200" y="1626513"/>
            <a:ext cx="77724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>
                <a:solidFill>
                  <a:schemeClr val="bg2"/>
                </a:solidFill>
              </a:rPr>
              <a:t>Los </a:t>
            </a:r>
            <a:r>
              <a:rPr lang="en-US" altLang="en-US" sz="2200" dirty="0" err="1">
                <a:solidFill>
                  <a:schemeClr val="bg2"/>
                </a:solidFill>
              </a:rPr>
              <a:t>colores</a:t>
            </a:r>
            <a:r>
              <a:rPr lang="en-US" altLang="en-US" sz="2200" dirty="0">
                <a:solidFill>
                  <a:schemeClr val="bg2"/>
                </a:solidFill>
              </a:rPr>
              <a:t> de la </a:t>
            </a:r>
            <a:r>
              <a:rPr lang="en-US" altLang="en-US" sz="2200" dirty="0" err="1">
                <a:solidFill>
                  <a:schemeClr val="bg2"/>
                </a:solidFill>
              </a:rPr>
              <a:t>bandera</a:t>
            </a:r>
            <a:r>
              <a:rPr lang="en-US" altLang="en-US" sz="2200" dirty="0">
                <a:solidFill>
                  <a:schemeClr val="bg2"/>
                </a:solidFill>
              </a:rPr>
              <a:t> de </a:t>
            </a:r>
            <a:r>
              <a:rPr lang="en-US" altLang="en-US" sz="2200" dirty="0" smtClean="0">
                <a:solidFill>
                  <a:schemeClr val="bg2"/>
                </a:solidFill>
              </a:rPr>
              <a:t>Peru son </a:t>
            </a:r>
            <a:r>
              <a:rPr lang="en-US" altLang="en-US" sz="2200" dirty="0" err="1" smtClean="0">
                <a:solidFill>
                  <a:schemeClr val="bg2"/>
                </a:solidFill>
              </a:rPr>
              <a:t>rojo</a:t>
            </a:r>
            <a:r>
              <a:rPr lang="en-US" altLang="en-US" sz="2200" dirty="0" smtClean="0">
                <a:solidFill>
                  <a:schemeClr val="bg2"/>
                </a:solidFill>
              </a:rPr>
              <a:t> y </a:t>
            </a:r>
            <a:r>
              <a:rPr lang="en-US" altLang="en-US" sz="2200" dirty="0" err="1" smtClean="0">
                <a:solidFill>
                  <a:schemeClr val="bg2"/>
                </a:solidFill>
              </a:rPr>
              <a:t>blanco</a:t>
            </a:r>
            <a:r>
              <a:rPr lang="en-US" altLang="en-US" sz="2200" dirty="0" smtClean="0">
                <a:solidFill>
                  <a:schemeClr val="bg2"/>
                </a:solidFill>
              </a:rPr>
              <a:t>. </a:t>
            </a:r>
            <a:endParaRPr lang="en-US" altLang="en-US" sz="2200" dirty="0">
              <a:solidFill>
                <a:schemeClr val="bg2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" y="20574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539417" y="2057400"/>
            <a:ext cx="6604584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</a:rPr>
              <a:t>el color de guerra de los Incas, </a:t>
            </a:r>
            <a:r>
              <a:rPr lang="es-ES" sz="2000" dirty="0" smtClean="0">
                <a:solidFill>
                  <a:srgbClr val="FF0000"/>
                </a:solidFill>
              </a:rPr>
              <a:t>la </a:t>
            </a:r>
            <a:r>
              <a:rPr lang="es-ES" sz="2000" dirty="0">
                <a:solidFill>
                  <a:srgbClr val="FF0000"/>
                </a:solidFill>
              </a:rPr>
              <a:t>sangre derramada por los héroes y mártires que lucharon por defender a su </a:t>
            </a:r>
            <a:r>
              <a:rPr lang="es-ES" sz="2000" dirty="0" smtClean="0">
                <a:solidFill>
                  <a:srgbClr val="FF0000"/>
                </a:solidFill>
              </a:rPr>
              <a:t>país. </a:t>
            </a:r>
            <a:r>
              <a:rPr lang="en-US" sz="2000" i="1" dirty="0" smtClean="0">
                <a:solidFill>
                  <a:srgbClr val="FF0000"/>
                </a:solidFill>
              </a:rPr>
              <a:t>(The color of the Incan War, the blood spilt by the heroes and martyrs that fought to defend their country)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3657600"/>
            <a:ext cx="2816797" cy="40011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/>
              <a:t>El </a:t>
            </a:r>
            <a:r>
              <a:rPr lang="en-US" altLang="en-US" sz="2000" dirty="0" err="1" smtClean="0"/>
              <a:t>blanco</a:t>
            </a:r>
            <a:r>
              <a:rPr lang="en-US" altLang="en-US" sz="2000" dirty="0" smtClean="0"/>
              <a:t> </a:t>
            </a:r>
            <a:r>
              <a:rPr lang="en-US" altLang="en-US" sz="2000" dirty="0" err="1"/>
              <a:t>representa</a:t>
            </a:r>
            <a:endParaRPr lang="en-US" altLang="en-US" sz="2000" dirty="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743200" y="3657600"/>
            <a:ext cx="6604584" cy="1015663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/>
              <a:t>la libertad, justicia, pureza </a:t>
            </a:r>
            <a:r>
              <a:rPr lang="es-ES" sz="2000" dirty="0" smtClean="0"/>
              <a:t>y </a:t>
            </a:r>
            <a:r>
              <a:rPr lang="es-ES" sz="2000" dirty="0"/>
              <a:t>la paz de </a:t>
            </a:r>
            <a:r>
              <a:rPr lang="es-ES" sz="2000" dirty="0" smtClean="0"/>
              <a:t>la </a:t>
            </a:r>
            <a:r>
              <a:rPr lang="es-ES" sz="2000" dirty="0"/>
              <a:t>nación</a:t>
            </a:r>
            <a:r>
              <a:rPr lang="es-ES" sz="2000" dirty="0" smtClean="0"/>
              <a:t>. </a:t>
            </a:r>
            <a:r>
              <a:rPr lang="es-ES" sz="2000" i="1" dirty="0" smtClean="0"/>
              <a:t>(</a:t>
            </a:r>
            <a:r>
              <a:rPr lang="es-ES" sz="2000" i="1" dirty="0" err="1" smtClean="0"/>
              <a:t>liberty</a:t>
            </a:r>
            <a:r>
              <a:rPr lang="es-ES" sz="2000" i="1" dirty="0" smtClean="0"/>
              <a:t>, </a:t>
            </a:r>
            <a:r>
              <a:rPr lang="es-ES" sz="2000" i="1" dirty="0" err="1" smtClean="0"/>
              <a:t>justice</a:t>
            </a:r>
            <a:r>
              <a:rPr lang="es-ES" sz="2000" i="1" dirty="0" smtClean="0"/>
              <a:t>, </a:t>
            </a:r>
            <a:r>
              <a:rPr lang="es-ES" sz="2000" i="1" dirty="0" err="1" smtClean="0"/>
              <a:t>purity</a:t>
            </a:r>
            <a:r>
              <a:rPr lang="es-ES" sz="2000" i="1" dirty="0" smtClean="0"/>
              <a:t> and </a:t>
            </a:r>
            <a:r>
              <a:rPr lang="es-ES" sz="2000" i="1" dirty="0" err="1" smtClean="0"/>
              <a:t>the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peace</a:t>
            </a:r>
            <a:r>
              <a:rPr lang="es-ES" sz="2000" i="1" dirty="0" smtClean="0"/>
              <a:t> of </a:t>
            </a:r>
            <a:r>
              <a:rPr lang="es-ES" sz="2000" i="1" dirty="0" err="1" smtClean="0"/>
              <a:t>the</a:t>
            </a:r>
            <a:r>
              <a:rPr lang="es-ES" sz="2000" i="1" dirty="0" smtClean="0"/>
              <a:t> </a:t>
            </a:r>
            <a:r>
              <a:rPr lang="es-ES" sz="2000" i="1" dirty="0" err="1" smtClean="0"/>
              <a:t>nation</a:t>
            </a:r>
            <a:r>
              <a:rPr lang="es-ES" sz="2000" i="1" dirty="0"/>
              <a:t>)</a:t>
            </a:r>
            <a:endParaRPr lang="en-US" altLang="en-US" sz="2000" i="1" dirty="0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1818" y="478149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252830" y="4648200"/>
            <a:ext cx="7891170" cy="163121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6600"/>
                </a:solidFill>
              </a:rPr>
              <a:t>Tiene</a:t>
            </a:r>
            <a:r>
              <a:rPr lang="en-US" altLang="en-US" sz="2000" dirty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corona de laurel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ovalada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vicuna, un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arbol</a:t>
            </a:r>
            <a:r>
              <a:rPr lang="en-US" altLang="en-US" sz="2000" dirty="0" smtClean="0">
                <a:solidFill>
                  <a:srgbClr val="006600"/>
                </a:solidFill>
              </a:rPr>
              <a:t> de la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quina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cornucopia con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monedas</a:t>
            </a:r>
            <a:r>
              <a:rPr lang="en-US" altLang="en-US" sz="2000" dirty="0" smtClean="0">
                <a:solidFill>
                  <a:srgbClr val="006600"/>
                </a:solidFill>
              </a:rPr>
              <a:t> de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oro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cuatro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lanzas</a:t>
            </a:r>
            <a:r>
              <a:rPr lang="en-US" altLang="en-US" sz="2000" dirty="0" smtClean="0">
                <a:solidFill>
                  <a:srgbClr val="006600"/>
                </a:solidFill>
              </a:rPr>
              <a:t> y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cuatro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banderas</a:t>
            </a:r>
            <a:r>
              <a:rPr lang="en-US" altLang="en-US" sz="2000" dirty="0" smtClean="0">
                <a:solidFill>
                  <a:srgbClr val="006600"/>
                </a:solidFill>
              </a:rPr>
              <a:t>. 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(an oval laurel crown, a llama, a </a:t>
            </a:r>
            <a:r>
              <a:rPr lang="en-US" altLang="en-US" sz="2000" i="1" dirty="0" err="1" smtClean="0">
                <a:solidFill>
                  <a:srgbClr val="006600"/>
                </a:solidFill>
              </a:rPr>
              <a:t>peruvian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 bark tree, a cornucopia with gold coins, four lances and four flags)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259898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39624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Bolivia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562600" y="4114800"/>
            <a:ext cx="31242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5959475" y="28194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pic>
        <p:nvPicPr>
          <p:cNvPr id="30733" name="Picture 13" descr="ANd9GcTdrGpGVYvJLZEWBnYaqoBx7uYeg4feojbhSca--DDtEgr9-M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3975"/>
            <a:ext cx="2971800" cy="192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1905000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Bandera: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524000" y="1981200"/>
            <a:ext cx="7772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>
                <a:solidFill>
                  <a:schemeClr val="bg2"/>
                </a:solidFill>
              </a:rPr>
              <a:t>Los </a:t>
            </a:r>
            <a:r>
              <a:rPr lang="en-US" altLang="en-US" sz="2200" dirty="0" err="1">
                <a:solidFill>
                  <a:schemeClr val="bg2"/>
                </a:solidFill>
              </a:rPr>
              <a:t>colores</a:t>
            </a:r>
            <a:r>
              <a:rPr lang="en-US" altLang="en-US" sz="2200" dirty="0">
                <a:solidFill>
                  <a:schemeClr val="bg2"/>
                </a:solidFill>
              </a:rPr>
              <a:t> de la </a:t>
            </a:r>
            <a:r>
              <a:rPr lang="en-US" altLang="en-US" sz="2200" dirty="0" err="1">
                <a:solidFill>
                  <a:schemeClr val="bg2"/>
                </a:solidFill>
              </a:rPr>
              <a:t>bandera</a:t>
            </a:r>
            <a:r>
              <a:rPr lang="en-US" altLang="en-US" sz="2200" dirty="0">
                <a:solidFill>
                  <a:schemeClr val="bg2"/>
                </a:solidFill>
              </a:rPr>
              <a:t> de </a:t>
            </a:r>
            <a:r>
              <a:rPr lang="en-US" altLang="en-US" sz="2200" dirty="0" smtClean="0">
                <a:solidFill>
                  <a:schemeClr val="bg2"/>
                </a:solidFill>
              </a:rPr>
              <a:t>Bolivia son </a:t>
            </a:r>
            <a:r>
              <a:rPr lang="en-US" altLang="en-US" sz="2200" dirty="0" err="1" smtClean="0">
                <a:solidFill>
                  <a:schemeClr val="bg2"/>
                </a:solidFill>
              </a:rPr>
              <a:t>rojo</a:t>
            </a:r>
            <a:r>
              <a:rPr lang="en-US" altLang="en-US" sz="2200" dirty="0" smtClean="0">
                <a:solidFill>
                  <a:schemeClr val="bg2"/>
                </a:solidFill>
              </a:rPr>
              <a:t>, </a:t>
            </a:r>
            <a:r>
              <a:rPr lang="en-US" altLang="en-US" sz="2200" dirty="0" err="1" smtClean="0">
                <a:solidFill>
                  <a:schemeClr val="bg2"/>
                </a:solidFill>
              </a:rPr>
              <a:t>amarillo</a:t>
            </a:r>
            <a:r>
              <a:rPr lang="en-US" altLang="en-US" sz="2200" dirty="0" smtClean="0">
                <a:solidFill>
                  <a:schemeClr val="bg2"/>
                </a:solidFill>
              </a:rPr>
              <a:t> y </a:t>
            </a:r>
            <a:r>
              <a:rPr lang="en-US" altLang="en-US" sz="2200" dirty="0" err="1" smtClean="0">
                <a:solidFill>
                  <a:schemeClr val="bg2"/>
                </a:solidFill>
              </a:rPr>
              <a:t>verde</a:t>
            </a:r>
            <a:r>
              <a:rPr lang="en-US" altLang="en-US" sz="2200" dirty="0" smtClean="0">
                <a:solidFill>
                  <a:schemeClr val="bg2"/>
                </a:solidFill>
              </a:rPr>
              <a:t>. </a:t>
            </a:r>
            <a:endParaRPr lang="en-US" altLang="en-US" sz="2200" dirty="0">
              <a:solidFill>
                <a:schemeClr val="bg2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3657600"/>
            <a:ext cx="30155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99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FF9900"/>
                </a:solidFill>
              </a:rPr>
              <a:t>amarillo</a:t>
            </a:r>
            <a:r>
              <a:rPr lang="en-US" altLang="en-US" sz="2000" dirty="0" smtClean="0">
                <a:solidFill>
                  <a:srgbClr val="FF9900"/>
                </a:solidFill>
              </a:rPr>
              <a:t> </a:t>
            </a:r>
            <a:r>
              <a:rPr lang="en-US" altLang="en-US" sz="2000" dirty="0" err="1">
                <a:solidFill>
                  <a:srgbClr val="FF9900"/>
                </a:solidFill>
              </a:rPr>
              <a:t>representa</a:t>
            </a:r>
            <a:endParaRPr lang="en-US" altLang="en-US" sz="2000" dirty="0">
              <a:solidFill>
                <a:srgbClr val="FF9900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819400" y="3657600"/>
            <a:ext cx="6096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9900"/>
                </a:solidFill>
              </a:rPr>
              <a:t> nobleza, riqueza, poder, luz, constancia y </a:t>
            </a:r>
            <a:r>
              <a:rPr lang="es-ES" sz="2000" dirty="0" err="1" smtClean="0">
                <a:solidFill>
                  <a:srgbClr val="FF9900"/>
                </a:solidFill>
              </a:rPr>
              <a:t>sabiduria</a:t>
            </a:r>
            <a:r>
              <a:rPr lang="es-ES" sz="2000" dirty="0" smtClean="0">
                <a:solidFill>
                  <a:srgbClr val="FF9900"/>
                </a:solidFill>
              </a:rPr>
              <a:t>. </a:t>
            </a:r>
            <a:r>
              <a:rPr lang="es-ES" sz="2000" i="1" dirty="0" smtClean="0">
                <a:solidFill>
                  <a:srgbClr val="FF9900"/>
                </a:solidFill>
              </a:rPr>
              <a:t>(</a:t>
            </a:r>
            <a:r>
              <a:rPr lang="es-ES" sz="2000" i="1" dirty="0" err="1" smtClean="0">
                <a:solidFill>
                  <a:srgbClr val="FF9900"/>
                </a:solidFill>
              </a:rPr>
              <a:t>nobility</a:t>
            </a:r>
            <a:r>
              <a:rPr lang="es-ES" sz="2000" i="1" dirty="0" smtClean="0">
                <a:solidFill>
                  <a:srgbClr val="FF9900"/>
                </a:solidFill>
              </a:rPr>
              <a:t>, </a:t>
            </a:r>
            <a:r>
              <a:rPr lang="es-ES" sz="2000" i="1" dirty="0" err="1" smtClean="0">
                <a:solidFill>
                  <a:srgbClr val="FF9900"/>
                </a:solidFill>
              </a:rPr>
              <a:t>wealth</a:t>
            </a:r>
            <a:r>
              <a:rPr lang="es-ES" sz="2000" i="1" dirty="0" smtClean="0">
                <a:solidFill>
                  <a:srgbClr val="FF9900"/>
                </a:solidFill>
              </a:rPr>
              <a:t>, </a:t>
            </a:r>
            <a:r>
              <a:rPr lang="es-ES" sz="2000" i="1" dirty="0" err="1" smtClean="0">
                <a:solidFill>
                  <a:srgbClr val="FF9900"/>
                </a:solidFill>
              </a:rPr>
              <a:t>power</a:t>
            </a:r>
            <a:r>
              <a:rPr lang="es-ES" sz="2000" i="1" dirty="0" smtClean="0">
                <a:solidFill>
                  <a:srgbClr val="FF9900"/>
                </a:solidFill>
              </a:rPr>
              <a:t>, light, </a:t>
            </a:r>
            <a:r>
              <a:rPr lang="es-ES" sz="2000" i="1" dirty="0" err="1" smtClean="0">
                <a:solidFill>
                  <a:srgbClr val="FF9900"/>
                </a:solidFill>
              </a:rPr>
              <a:t>consistency</a:t>
            </a:r>
            <a:r>
              <a:rPr lang="es-ES" sz="2000" i="1" dirty="0" smtClean="0">
                <a:solidFill>
                  <a:srgbClr val="FF9900"/>
                </a:solidFill>
              </a:rPr>
              <a:t> and </a:t>
            </a:r>
            <a:r>
              <a:rPr lang="es-ES" sz="2000" i="1" dirty="0" err="1" smtClean="0">
                <a:solidFill>
                  <a:srgbClr val="FF9900"/>
                </a:solidFill>
              </a:rPr>
              <a:t>wisdom</a:t>
            </a:r>
            <a:r>
              <a:rPr lang="es-ES" sz="2000" i="1" dirty="0" smtClean="0">
                <a:solidFill>
                  <a:srgbClr val="FF9900"/>
                </a:solidFill>
              </a:rPr>
              <a:t>)</a:t>
            </a:r>
            <a:endParaRPr lang="en-US" altLang="en-US" sz="2000" dirty="0">
              <a:solidFill>
                <a:srgbClr val="FF9900"/>
              </a:solidFill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76200" y="274320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463216" y="2743200"/>
            <a:ext cx="660458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err="1">
                <a:solidFill>
                  <a:srgbClr val="FF0000"/>
                </a:solidFill>
              </a:rPr>
              <a:t>fortaleza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sz="2000" dirty="0" err="1">
                <a:solidFill>
                  <a:srgbClr val="FF0000"/>
                </a:solidFill>
              </a:rPr>
              <a:t>victoria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sz="2000" dirty="0" err="1">
                <a:solidFill>
                  <a:srgbClr val="FF0000"/>
                </a:solidFill>
              </a:rPr>
              <a:t>osadía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</a:rPr>
              <a:t>alteza</a:t>
            </a:r>
            <a:r>
              <a:rPr lang="en-US" sz="2000" dirty="0" smtClean="0">
                <a:solidFill>
                  <a:srgbClr val="FF0000"/>
                </a:solidFill>
              </a:rPr>
              <a:t> y </a:t>
            </a:r>
            <a:r>
              <a:rPr lang="en-US" sz="2000" dirty="0" err="1" smtClean="0">
                <a:solidFill>
                  <a:srgbClr val="FF0000"/>
                </a:solidFill>
              </a:rPr>
              <a:t>astucia</a:t>
            </a:r>
            <a:r>
              <a:rPr lang="en-US" sz="2000" dirty="0" smtClean="0">
                <a:solidFill>
                  <a:srgbClr val="FF0000"/>
                </a:solidFill>
              </a:rPr>
              <a:t>. </a:t>
            </a:r>
            <a:r>
              <a:rPr lang="en-US" sz="2000" i="1" dirty="0" smtClean="0">
                <a:solidFill>
                  <a:srgbClr val="FF0000"/>
                </a:solidFill>
              </a:rPr>
              <a:t>(strength, victory, audacity, nobility and </a:t>
            </a:r>
            <a:r>
              <a:rPr lang="en-US" sz="2000" i="1" dirty="0" err="1" smtClean="0">
                <a:solidFill>
                  <a:srgbClr val="FF0000"/>
                </a:solidFill>
              </a:rPr>
              <a:t>inginuity</a:t>
            </a:r>
            <a:r>
              <a:rPr lang="en-US" sz="2000" i="1" dirty="0" smtClean="0">
                <a:solidFill>
                  <a:srgbClr val="FF0000"/>
                </a:solidFill>
              </a:rPr>
              <a:t>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1818" y="4648200"/>
            <a:ext cx="27055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verde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representa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624430" y="4648200"/>
            <a:ext cx="659577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La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esperanza</a:t>
            </a:r>
            <a:r>
              <a:rPr lang="en-US" altLang="en-US" sz="2000" dirty="0" smtClean="0">
                <a:solidFill>
                  <a:srgbClr val="006600"/>
                </a:solidFill>
              </a:rPr>
              <a:t>, la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fe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amistad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servicio</a:t>
            </a:r>
            <a:r>
              <a:rPr lang="en-US" altLang="en-US" sz="2000" dirty="0" smtClean="0">
                <a:solidFill>
                  <a:srgbClr val="006600"/>
                </a:solidFill>
              </a:rPr>
              <a:t> y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respeto</a:t>
            </a:r>
            <a:r>
              <a:rPr lang="en-US" altLang="en-US" sz="2000" dirty="0" smtClean="0">
                <a:solidFill>
                  <a:srgbClr val="006600"/>
                </a:solidFill>
              </a:rPr>
              <a:t>. 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(hope, faith, friendship, service and respect)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1818" y="531489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accent6">
                    <a:lumMod val="75000"/>
                  </a:schemeClr>
                </a:solidFill>
              </a:rPr>
              <a:t>Escudo: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143000" y="5302984"/>
            <a:ext cx="7891170" cy="163121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Tiene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 un condor, dos </a:t>
            </a: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ramas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 de laurel y de </a:t>
            </a: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olivo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sies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lanzas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, dos </a:t>
            </a: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cañones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cuatro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fuciles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, un </a:t>
            </a: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hacha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, un </a:t>
            </a: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gorro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 y </a:t>
            </a: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seis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banderas</a:t>
            </a:r>
            <a:r>
              <a:rPr lang="en-US" altLang="en-US" sz="20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altLang="en-US" sz="2000" i="1" dirty="0" smtClean="0">
                <a:solidFill>
                  <a:schemeClr val="accent6">
                    <a:lumMod val="75000"/>
                  </a:schemeClr>
                </a:solidFill>
              </a:rPr>
              <a:t>(a condor, two </a:t>
            </a:r>
            <a:r>
              <a:rPr lang="en-US" altLang="en-US" sz="2000" i="1" dirty="0" err="1" smtClean="0">
                <a:solidFill>
                  <a:schemeClr val="accent6">
                    <a:lumMod val="75000"/>
                  </a:schemeClr>
                </a:solidFill>
              </a:rPr>
              <a:t>brances</a:t>
            </a:r>
            <a:r>
              <a:rPr lang="en-US" altLang="en-US" sz="2000" i="1" dirty="0" smtClean="0">
                <a:solidFill>
                  <a:schemeClr val="accent6">
                    <a:lumMod val="75000"/>
                  </a:schemeClr>
                </a:solidFill>
              </a:rPr>
              <a:t> of laurel and olive, six lances, two cannons, four rifles, a hatchet, a hat and six flags)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17380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2957945" cy="166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228600" y="152400"/>
            <a:ext cx="4724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9900"/>
                </a:solidFill>
                <a:effectLst>
                  <a:outerShdw dist="63500" dir="3187806" algn="ctr" rotWithShape="0">
                    <a:srgbClr val="808080"/>
                  </a:outerShdw>
                </a:effectLst>
                <a:latin typeface="Forte"/>
              </a:rPr>
              <a:t>Paraguay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105400" y="3962400"/>
            <a:ext cx="36576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982663" y="2362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Capital: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5730875" y="2590800"/>
            <a:ext cx="2270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FFFFFF"/>
                </a:solidFill>
              </a:rPr>
              <a:t>Nacionalidad: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595735"/>
            <a:ext cx="1601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chemeClr val="bg2"/>
                </a:solidFill>
              </a:rPr>
              <a:t>Bandera: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524000" y="1600200"/>
            <a:ext cx="77724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>
                <a:solidFill>
                  <a:schemeClr val="bg2"/>
                </a:solidFill>
              </a:rPr>
              <a:t>Los </a:t>
            </a:r>
            <a:r>
              <a:rPr lang="en-US" altLang="en-US" sz="2200" dirty="0" err="1">
                <a:solidFill>
                  <a:schemeClr val="bg2"/>
                </a:solidFill>
              </a:rPr>
              <a:t>colores</a:t>
            </a:r>
            <a:r>
              <a:rPr lang="en-US" altLang="en-US" sz="2200" dirty="0">
                <a:solidFill>
                  <a:schemeClr val="bg2"/>
                </a:solidFill>
              </a:rPr>
              <a:t> de la </a:t>
            </a:r>
            <a:r>
              <a:rPr lang="en-US" altLang="en-US" sz="2200" dirty="0" err="1">
                <a:solidFill>
                  <a:schemeClr val="bg2"/>
                </a:solidFill>
              </a:rPr>
              <a:t>bandera</a:t>
            </a:r>
            <a:r>
              <a:rPr lang="en-US" altLang="en-US" sz="2200" dirty="0">
                <a:solidFill>
                  <a:schemeClr val="bg2"/>
                </a:solidFill>
              </a:rPr>
              <a:t> de </a:t>
            </a:r>
            <a:r>
              <a:rPr lang="en-US" altLang="en-US" sz="2200" dirty="0" smtClean="0">
                <a:solidFill>
                  <a:schemeClr val="bg2"/>
                </a:solidFill>
              </a:rPr>
              <a:t>Paraguay son </a:t>
            </a:r>
            <a:r>
              <a:rPr lang="en-US" altLang="en-US" sz="2200" dirty="0" err="1" smtClean="0">
                <a:solidFill>
                  <a:schemeClr val="bg2"/>
                </a:solidFill>
              </a:rPr>
              <a:t>rojo</a:t>
            </a:r>
            <a:r>
              <a:rPr lang="en-US" altLang="en-US" sz="2200" dirty="0" smtClean="0">
                <a:solidFill>
                  <a:schemeClr val="bg2"/>
                </a:solidFill>
              </a:rPr>
              <a:t>, </a:t>
            </a:r>
            <a:r>
              <a:rPr lang="en-US" altLang="en-US" sz="2200" dirty="0" err="1" smtClean="0">
                <a:solidFill>
                  <a:schemeClr val="bg2"/>
                </a:solidFill>
              </a:rPr>
              <a:t>blanco</a:t>
            </a:r>
            <a:r>
              <a:rPr lang="en-US" altLang="en-US" sz="2200" dirty="0" smtClean="0">
                <a:solidFill>
                  <a:schemeClr val="bg2"/>
                </a:solidFill>
              </a:rPr>
              <a:t> y </a:t>
            </a:r>
            <a:r>
              <a:rPr lang="en-US" altLang="en-US" sz="2200" dirty="0" err="1" smtClean="0">
                <a:solidFill>
                  <a:schemeClr val="bg2"/>
                </a:solidFill>
              </a:rPr>
              <a:t>azul</a:t>
            </a:r>
            <a:r>
              <a:rPr lang="en-US" altLang="en-US" sz="2200" dirty="0" smtClean="0">
                <a:solidFill>
                  <a:schemeClr val="bg2"/>
                </a:solidFill>
              </a:rPr>
              <a:t>. </a:t>
            </a:r>
            <a:endParaRPr lang="en-US" altLang="en-US" sz="2200" dirty="0">
              <a:solidFill>
                <a:schemeClr val="bg2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76200" y="2266890"/>
            <a:ext cx="2489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FF0000"/>
                </a:solidFill>
              </a:rPr>
              <a:t>El </a:t>
            </a:r>
            <a:r>
              <a:rPr lang="en-US" altLang="en-US" sz="2000" dirty="0" err="1">
                <a:solidFill>
                  <a:srgbClr val="FF0000"/>
                </a:solidFill>
              </a:rPr>
              <a:t>rojo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 err="1">
                <a:solidFill>
                  <a:srgbClr val="FF0000"/>
                </a:solidFill>
              </a:rPr>
              <a:t>representa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2463216" y="2286000"/>
            <a:ext cx="66045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 smtClean="0">
                <a:solidFill>
                  <a:srgbClr val="FF0000"/>
                </a:solidFill>
              </a:rPr>
              <a:t>la </a:t>
            </a:r>
            <a:r>
              <a:rPr lang="es-ES" sz="2000" dirty="0">
                <a:solidFill>
                  <a:srgbClr val="FF0000"/>
                </a:solidFill>
              </a:rPr>
              <a:t>valentía y </a:t>
            </a:r>
            <a:r>
              <a:rPr lang="es-ES" sz="2000" dirty="0" smtClean="0">
                <a:solidFill>
                  <a:srgbClr val="FF0000"/>
                </a:solidFill>
              </a:rPr>
              <a:t>el nacionalismo. (</a:t>
            </a:r>
            <a:r>
              <a:rPr lang="es-ES" sz="2000" dirty="0" err="1" smtClean="0">
                <a:solidFill>
                  <a:srgbClr val="FF0000"/>
                </a:solidFill>
              </a:rPr>
              <a:t>courage</a:t>
            </a:r>
            <a:r>
              <a:rPr lang="es-ES" sz="2000" dirty="0" smtClean="0">
                <a:solidFill>
                  <a:srgbClr val="FF0000"/>
                </a:solidFill>
              </a:rPr>
              <a:t> and </a:t>
            </a:r>
            <a:r>
              <a:rPr lang="es-ES" sz="2000" dirty="0" err="1" smtClean="0">
                <a:solidFill>
                  <a:srgbClr val="FF0000"/>
                </a:solidFill>
              </a:rPr>
              <a:t>nationalism</a:t>
            </a:r>
            <a:r>
              <a:rPr lang="es-ES" sz="2000" dirty="0" smtClean="0">
                <a:solidFill>
                  <a:srgbClr val="FF0000"/>
                </a:solidFill>
              </a:rPr>
              <a:t>)</a:t>
            </a:r>
            <a:endParaRPr lang="en-US" altLang="en-US" sz="2000" i="1" dirty="0">
              <a:solidFill>
                <a:srgbClr val="FF0000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0" y="3124200"/>
            <a:ext cx="2816797" cy="40011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/>
              <a:t>El </a:t>
            </a:r>
            <a:r>
              <a:rPr lang="en-US" altLang="en-US" sz="2000" dirty="0" err="1" smtClean="0"/>
              <a:t>blanco</a:t>
            </a:r>
            <a:r>
              <a:rPr lang="en-US" altLang="en-US" sz="2000" dirty="0" smtClean="0"/>
              <a:t> </a:t>
            </a:r>
            <a:r>
              <a:rPr lang="en-US" altLang="en-US" sz="2000" dirty="0" err="1"/>
              <a:t>representa</a:t>
            </a:r>
            <a:endParaRPr lang="en-US" altLang="en-US" sz="2000" dirty="0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743200" y="3124200"/>
            <a:ext cx="6604584" cy="40011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/>
              <a:t>la integridad y la </a:t>
            </a:r>
            <a:r>
              <a:rPr lang="es-ES" sz="2000" dirty="0" smtClean="0"/>
              <a:t>paz. </a:t>
            </a:r>
            <a:r>
              <a:rPr lang="es-ES" sz="2000" i="1" dirty="0" smtClean="0"/>
              <a:t>(</a:t>
            </a:r>
            <a:r>
              <a:rPr lang="es-ES" sz="2000" i="1" dirty="0" err="1" smtClean="0"/>
              <a:t>integrity</a:t>
            </a:r>
            <a:r>
              <a:rPr lang="es-ES" sz="2000" i="1" dirty="0" smtClean="0"/>
              <a:t> and </a:t>
            </a:r>
            <a:r>
              <a:rPr lang="es-ES" sz="2000" i="1" dirty="0" err="1" smtClean="0"/>
              <a:t>peace</a:t>
            </a:r>
            <a:r>
              <a:rPr lang="es-ES" sz="2000" i="1" dirty="0" smtClean="0"/>
              <a:t>)</a:t>
            </a:r>
            <a:endParaRPr lang="en-US" altLang="en-US" sz="2000" i="1" dirty="0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0" y="36576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accent6"/>
                </a:solidFill>
              </a:rPr>
              <a:t>El </a:t>
            </a:r>
            <a:r>
              <a:rPr lang="en-US" altLang="en-US" sz="2000" dirty="0" err="1">
                <a:solidFill>
                  <a:schemeClr val="accent6"/>
                </a:solidFill>
              </a:rPr>
              <a:t>azul</a:t>
            </a:r>
            <a:r>
              <a:rPr lang="en-US" altLang="en-US" sz="2000" dirty="0">
                <a:solidFill>
                  <a:schemeClr val="accent6"/>
                </a:solidFill>
              </a:rPr>
              <a:t> </a:t>
            </a:r>
            <a:r>
              <a:rPr lang="en-US" altLang="en-US" sz="2000" dirty="0" err="1">
                <a:solidFill>
                  <a:schemeClr val="accent6"/>
                </a:solidFill>
              </a:rPr>
              <a:t>representa</a:t>
            </a:r>
            <a:endParaRPr lang="en-US" altLang="en-US" sz="1100" dirty="0">
              <a:solidFill>
                <a:schemeClr val="accent6"/>
              </a:solidFill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590800" y="3657600"/>
            <a:ext cx="6477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la </a:t>
            </a:r>
            <a:r>
              <a:rPr lang="en-US" sz="2000" dirty="0" err="1" smtClean="0">
                <a:solidFill>
                  <a:srgbClr val="0000FF"/>
                </a:solidFill>
              </a:rPr>
              <a:t>liberación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y </a:t>
            </a:r>
            <a:r>
              <a:rPr lang="en-US" sz="2000" dirty="0" smtClean="0">
                <a:solidFill>
                  <a:srgbClr val="0000FF"/>
                </a:solidFill>
              </a:rPr>
              <a:t>la </a:t>
            </a:r>
            <a:r>
              <a:rPr lang="en-US" sz="2000" dirty="0" err="1" smtClean="0">
                <a:solidFill>
                  <a:srgbClr val="0000FF"/>
                </a:solidFill>
              </a:rPr>
              <a:t>generosidad</a:t>
            </a:r>
            <a:r>
              <a:rPr lang="en-US" sz="2000" dirty="0" smtClean="0">
                <a:solidFill>
                  <a:srgbClr val="0000FF"/>
                </a:solidFill>
              </a:rPr>
              <a:t>. (liberation and generosity)</a:t>
            </a:r>
            <a:endParaRPr lang="en-US" altLang="en-US" sz="1100" i="1" dirty="0">
              <a:solidFill>
                <a:srgbClr val="0000FF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1818" y="4495800"/>
            <a:ext cx="12073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6600"/>
                </a:solidFill>
              </a:rPr>
              <a:t>Escudo: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219200" y="4495800"/>
            <a:ext cx="7891170" cy="193899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6600"/>
                </a:solidFill>
              </a:rPr>
              <a:t>¡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Tiene</a:t>
            </a:r>
            <a:r>
              <a:rPr lang="en-US" altLang="en-US" sz="2000" dirty="0" smtClean="0">
                <a:solidFill>
                  <a:srgbClr val="006600"/>
                </a:solidFill>
              </a:rPr>
              <a:t> dos escudos! En el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frente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tiene</a:t>
            </a:r>
            <a:r>
              <a:rPr lang="en-US" altLang="en-US" sz="2000" dirty="0" smtClean="0">
                <a:solidFill>
                  <a:srgbClr val="006600"/>
                </a:solidFill>
              </a:rPr>
              <a:t> un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circulo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azul</a:t>
            </a:r>
            <a:r>
              <a:rPr lang="en-US" altLang="en-US" sz="2000" dirty="0" smtClean="0">
                <a:solidFill>
                  <a:srgbClr val="006600"/>
                </a:solidFill>
              </a:rPr>
              <a:t> con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estrella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amarilla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rama</a:t>
            </a:r>
            <a:r>
              <a:rPr lang="en-US" altLang="en-US" sz="2000" dirty="0" smtClean="0">
                <a:solidFill>
                  <a:srgbClr val="006600"/>
                </a:solidFill>
              </a:rPr>
              <a:t> de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palma</a:t>
            </a:r>
            <a:r>
              <a:rPr lang="en-US" altLang="en-US" sz="2000" dirty="0" smtClean="0">
                <a:solidFill>
                  <a:srgbClr val="006600"/>
                </a:solidFill>
              </a:rPr>
              <a:t> y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de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olivo</a:t>
            </a:r>
            <a:r>
              <a:rPr lang="en-US" altLang="en-US" sz="2000" dirty="0" smtClean="0">
                <a:solidFill>
                  <a:srgbClr val="006600"/>
                </a:solidFill>
              </a:rPr>
              <a:t>.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Detras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tiene</a:t>
            </a:r>
            <a:r>
              <a:rPr lang="en-US" altLang="en-US" sz="2000" dirty="0" smtClean="0">
                <a:solidFill>
                  <a:srgbClr val="006600"/>
                </a:solidFill>
              </a:rPr>
              <a:t> un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leon</a:t>
            </a:r>
            <a:r>
              <a:rPr lang="en-US" altLang="en-US" sz="2000" dirty="0" smtClean="0">
                <a:solidFill>
                  <a:srgbClr val="006600"/>
                </a:solidFill>
              </a:rPr>
              <a:t>,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una</a:t>
            </a:r>
            <a:r>
              <a:rPr lang="en-US" altLang="en-US" sz="2000" dirty="0" smtClean="0">
                <a:solidFill>
                  <a:srgbClr val="006600"/>
                </a:solidFill>
              </a:rPr>
              <a:t> pica y un </a:t>
            </a:r>
            <a:r>
              <a:rPr lang="en-US" altLang="en-US" sz="2000" dirty="0" err="1" smtClean="0">
                <a:solidFill>
                  <a:srgbClr val="006600"/>
                </a:solidFill>
              </a:rPr>
              <a:t>gorro</a:t>
            </a:r>
            <a:r>
              <a:rPr lang="en-US" altLang="en-US" sz="2000" dirty="0" smtClean="0">
                <a:solidFill>
                  <a:srgbClr val="006600"/>
                </a:solidFill>
              </a:rPr>
              <a:t>. </a:t>
            </a:r>
            <a:r>
              <a:rPr lang="en-US" altLang="en-US" sz="2000" i="1" dirty="0" smtClean="0">
                <a:solidFill>
                  <a:srgbClr val="006600"/>
                </a:solidFill>
              </a:rPr>
              <a:t>(It has two! In the front, it has a blue circle with a yellow star, a palm branch and an olive branch. In the back, it has a lion, a spear and a hat)</a:t>
            </a:r>
            <a:endParaRPr lang="en-US" altLang="en-US" sz="2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268512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Practica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4530725"/>
          </a:xfrm>
        </p:spPr>
        <p:txBody>
          <a:bodyPr/>
          <a:lstStyle/>
          <a:p>
            <a:pPr marL="0" indent="0">
              <a:buNone/>
            </a:pPr>
            <a:r>
              <a:rPr lang="es-ES_tradnl" sz="2800" dirty="0" smtClean="0">
                <a:solidFill>
                  <a:srgbClr val="00B050"/>
                </a:solidFill>
              </a:rPr>
              <a:t>A. </a:t>
            </a:r>
            <a:r>
              <a:rPr lang="es-ES_tradnl" sz="2800" dirty="0" smtClean="0">
                <a:solidFill>
                  <a:schemeClr val="bg2"/>
                </a:solidFill>
                <a:effectLst/>
              </a:rPr>
              <a:t>Copia y responde: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solidFill>
                  <a:schemeClr val="bg2"/>
                </a:solidFill>
                <a:effectLst/>
              </a:rPr>
              <a:t>¿Tienes una familia grande o pequeña?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solidFill>
                  <a:schemeClr val="bg2"/>
                </a:solidFill>
                <a:effectLst/>
              </a:rPr>
              <a:t>¿Eres hijo(a) único(a) o tienes hermanos?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solidFill>
                  <a:schemeClr val="bg2"/>
                </a:solidFill>
                <a:effectLst/>
              </a:rPr>
              <a:t>¿Cuántos hermanos tienes?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solidFill>
                  <a:schemeClr val="bg2"/>
                </a:solidFill>
                <a:effectLst/>
              </a:rPr>
              <a:t>Y tú, ¿Cuántos años tienes?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solidFill>
                  <a:schemeClr val="bg2"/>
                </a:solidFill>
                <a:effectLst/>
              </a:rPr>
              <a:t>¿Tienes ojos azules, verdes o castaños?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solidFill>
                  <a:schemeClr val="bg2"/>
                </a:solidFill>
                <a:effectLst/>
              </a:rPr>
              <a:t>¿Tienes una mascota?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solidFill>
                  <a:schemeClr val="bg2"/>
                </a:solidFill>
                <a:effectLst/>
              </a:rPr>
              <a:t>¿Tienes un perro adorable?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 smtClean="0">
                <a:solidFill>
                  <a:schemeClr val="bg2"/>
                </a:solidFill>
                <a:effectLst/>
              </a:rPr>
              <a:t>¿Tienes un gato cariñoso </a:t>
            </a:r>
            <a:r>
              <a:rPr lang="es-ES_tradnl" sz="2000" i="1" dirty="0" smtClean="0">
                <a:solidFill>
                  <a:schemeClr val="bg2"/>
                </a:solidFill>
                <a:effectLst/>
              </a:rPr>
              <a:t>(</a:t>
            </a:r>
            <a:r>
              <a:rPr lang="es-ES_tradnl" sz="2000" i="1" dirty="0" err="1" smtClean="0">
                <a:solidFill>
                  <a:schemeClr val="bg2"/>
                </a:solidFill>
                <a:effectLst/>
              </a:rPr>
              <a:t>lovable</a:t>
            </a:r>
            <a:r>
              <a:rPr lang="es-ES_tradnl" sz="2000" i="1" dirty="0" smtClean="0">
                <a:solidFill>
                  <a:schemeClr val="bg2"/>
                </a:solidFill>
                <a:effectLst/>
              </a:rPr>
              <a:t>) </a:t>
            </a:r>
            <a:r>
              <a:rPr lang="es-ES_tradnl" sz="2800" dirty="0" smtClean="0">
                <a:solidFill>
                  <a:schemeClr val="bg2"/>
                </a:solidFill>
                <a:effectLst/>
              </a:rPr>
              <a:t>?</a:t>
            </a:r>
            <a:endParaRPr lang="es-ES_tradnl" sz="2800" dirty="0">
              <a:solidFill>
                <a:schemeClr val="bg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0007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 # 11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Workbook:</a:t>
            </a:r>
          </a:p>
          <a:p>
            <a:pPr lvl="1"/>
            <a:r>
              <a:rPr lang="en-US" dirty="0" err="1" smtClean="0">
                <a:solidFill>
                  <a:schemeClr val="bg2"/>
                </a:solidFill>
              </a:rPr>
              <a:t>Completa</a:t>
            </a:r>
            <a:r>
              <a:rPr lang="en-US" dirty="0" smtClean="0">
                <a:solidFill>
                  <a:schemeClr val="bg2"/>
                </a:solidFill>
              </a:rPr>
              <a:t> p. 1.6 &amp; 1.8</a:t>
            </a:r>
          </a:p>
          <a:p>
            <a:pPr lvl="1"/>
            <a:r>
              <a:rPr lang="en-US" dirty="0" err="1" smtClean="0">
                <a:solidFill>
                  <a:schemeClr val="bg2"/>
                </a:solidFill>
              </a:rPr>
              <a:t>Completa</a:t>
            </a:r>
            <a:r>
              <a:rPr lang="en-US" dirty="0" smtClean="0">
                <a:solidFill>
                  <a:schemeClr val="bg2"/>
                </a:solidFill>
              </a:rPr>
              <a:t> p. </a:t>
            </a:r>
            <a:r>
              <a:rPr lang="en-US" smtClean="0">
                <a:solidFill>
                  <a:schemeClr val="bg2"/>
                </a:solidFill>
              </a:rPr>
              <a:t>2.4 &amp; 2.6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37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iff">
  <a:themeElements>
    <a:clrScheme name="pixel espan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02060"/>
      </a:accent1>
      <a:accent2>
        <a:srgbClr val="FF0000"/>
      </a:accent2>
      <a:accent3>
        <a:srgbClr val="FFC000"/>
      </a:accent3>
      <a:accent4>
        <a:srgbClr val="000000"/>
      </a:accent4>
      <a:accent5>
        <a:srgbClr val="FF3300"/>
      </a:accent5>
      <a:accent6>
        <a:srgbClr val="0000FF"/>
      </a:accent6>
      <a:hlink>
        <a:srgbClr val="002060"/>
      </a:hlink>
      <a:folHlink>
        <a:srgbClr val="FFC000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</TotalTime>
  <Words>966</Words>
  <Application>Microsoft Office PowerPoint</Application>
  <PresentationFormat>On-screen Show (4:3)</PresentationFormat>
  <Paragraphs>94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Cliff</vt:lpstr>
      <vt:lpstr>Clip</vt:lpstr>
      <vt:lpstr>Me llamo ________________ Clase 802 La fecha es el 3 de octubre del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Practica</vt:lpstr>
      <vt:lpstr>Tarea # 11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Zumaeta</dc:creator>
  <cp:lastModifiedBy>Helen Zumaeta</cp:lastModifiedBy>
  <cp:revision>18</cp:revision>
  <dcterms:created xsi:type="dcterms:W3CDTF">2013-10-01T21:35:26Z</dcterms:created>
  <dcterms:modified xsi:type="dcterms:W3CDTF">2013-10-03T19:29:23Z</dcterms:modified>
</cp:coreProperties>
</file>